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sldIdLst>
    <p:sldId id="256" r:id="rId2"/>
    <p:sldId id="259" r:id="rId3"/>
    <p:sldId id="260" r:id="rId4"/>
    <p:sldId id="282" r:id="rId5"/>
    <p:sldId id="298" r:id="rId6"/>
    <p:sldId id="283" r:id="rId7"/>
    <p:sldId id="314" r:id="rId8"/>
    <p:sldId id="284" r:id="rId9"/>
    <p:sldId id="286" r:id="rId10"/>
    <p:sldId id="312" r:id="rId11"/>
    <p:sldId id="291" r:id="rId12"/>
    <p:sldId id="289" r:id="rId13"/>
    <p:sldId id="288" r:id="rId14"/>
    <p:sldId id="279" r:id="rId15"/>
    <p:sldId id="295" r:id="rId16"/>
    <p:sldId id="274" r:id="rId17"/>
    <p:sldId id="275" r:id="rId18"/>
    <p:sldId id="308" r:id="rId19"/>
    <p:sldId id="272" r:id="rId20"/>
    <p:sldId id="276" r:id="rId21"/>
    <p:sldId id="273" r:id="rId22"/>
    <p:sldId id="290" r:id="rId23"/>
    <p:sldId id="311" r:id="rId24"/>
    <p:sldId id="313" r:id="rId25"/>
    <p:sldId id="271" r:id="rId26"/>
    <p:sldId id="300" r:id="rId27"/>
    <p:sldId id="301" r:id="rId28"/>
    <p:sldId id="302" r:id="rId29"/>
    <p:sldId id="303" r:id="rId30"/>
    <p:sldId id="305" r:id="rId31"/>
    <p:sldId id="266" r:id="rId32"/>
    <p:sldId id="261" r:id="rId33"/>
    <p:sldId id="294" r:id="rId34"/>
    <p:sldId id="264" r:id="rId35"/>
    <p:sldId id="315" r:id="rId36"/>
    <p:sldId id="263" r:id="rId37"/>
    <p:sldId id="262" r:id="rId38"/>
    <p:sldId id="316" r:id="rId39"/>
    <p:sldId id="277" r:id="rId40"/>
    <p:sldId id="309" r:id="rId41"/>
    <p:sldId id="31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47;&#1072;&#1083;&#1086;&#1079;&#1085;&#1099;&#1081;%20&#1057;.&#1042;\&#1041;&#1072;&#1079;&#1072;%20&#1076;&#1072;&#1085;&#1085;&#1099;&#1093;%20&#1043;&#1048;&#1040;\&#1041;&#1072;&#1079;&#1072;%20&#1076;&#1072;&#1085;&#1085;&#1099;&#1093;%20&#1043;&#1048;&#1040;%202018\&#1041;&#1072;&#1079;&#1072;%20&#1076;&#1072;&#1085;&#1085;&#1099;&#1093;%20&#1087;&#1086;%20&#1045;&#1043;&#1069;%202018\&#1044;&#1080;&#1089;&#1090;&#1088;&#1080;&#1073;&#1091;&#1090;&#1080;&#1074;\&#1042;&#1099;&#1073;&#1088;&#1072;&#1085;&#1085;&#1099;&#1077;%20&#1087;&#1088;&#1077;&#1076;&#1084;&#1077;&#1090;&#1099;%20&#1085;&#1072;%20&#1045;&#1043;&#1069;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Выбранные предметы на ЕГЭ 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Лист1!$A$5:$M$5</c:f>
              <c:strCache>
                <c:ptCount val="13"/>
                <c:pt idx="0">
                  <c:v>Русский язык</c:v>
                </c:pt>
                <c:pt idx="1">
                  <c:v>Математика профильная</c:v>
                </c:pt>
                <c:pt idx="2">
                  <c:v>Математика базовая</c:v>
                </c:pt>
                <c:pt idx="3">
                  <c:v>Физика</c:v>
                </c:pt>
                <c:pt idx="4">
                  <c:v>Информатика и ИКТ</c:v>
                </c:pt>
                <c:pt idx="5">
                  <c:v>Обществознание</c:v>
                </c:pt>
                <c:pt idx="6">
                  <c:v>Английский язык (устный)</c:v>
                </c:pt>
                <c:pt idx="7">
                  <c:v>Английский язык</c:v>
                </c:pt>
                <c:pt idx="8">
                  <c:v>Литература</c:v>
                </c:pt>
                <c:pt idx="9">
                  <c:v>Химия</c:v>
                </c:pt>
                <c:pt idx="10">
                  <c:v>Биология</c:v>
                </c:pt>
                <c:pt idx="11">
                  <c:v>История</c:v>
                </c:pt>
                <c:pt idx="12">
                  <c:v>География</c:v>
                </c:pt>
              </c:strCache>
            </c:strRef>
          </c:cat>
          <c:val>
            <c:numRef>
              <c:f>Лист1!$A$6:$M$6</c:f>
              <c:numCache>
                <c:formatCode>0.00%</c:formatCode>
                <c:ptCount val="13"/>
                <c:pt idx="0" formatCode="0%">
                  <c:v>1</c:v>
                </c:pt>
                <c:pt idx="1">
                  <c:v>0.90500000000000003</c:v>
                </c:pt>
                <c:pt idx="2">
                  <c:v>0.85440000000000005</c:v>
                </c:pt>
                <c:pt idx="3">
                  <c:v>0.7056</c:v>
                </c:pt>
                <c:pt idx="4">
                  <c:v>0.53159999999999996</c:v>
                </c:pt>
                <c:pt idx="5">
                  <c:v>0.55689999999999995</c:v>
                </c:pt>
                <c:pt idx="6">
                  <c:v>0.1234</c:v>
                </c:pt>
                <c:pt idx="7">
                  <c:v>0.1234</c:v>
                </c:pt>
                <c:pt idx="8">
                  <c:v>7.5899999999999995E-2</c:v>
                </c:pt>
                <c:pt idx="9">
                  <c:v>4.1099999999999998E-2</c:v>
                </c:pt>
                <c:pt idx="10">
                  <c:v>6.0100000000000001E-2</c:v>
                </c:pt>
                <c:pt idx="11">
                  <c:v>0.1202</c:v>
                </c:pt>
                <c:pt idx="12">
                  <c:v>1.89E-2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D-4A4B-B7B7-23F1FA3F09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4603040"/>
        <c:axId val="1945778880"/>
      </c:barChart>
      <c:catAx>
        <c:axId val="19460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45778880"/>
        <c:crosses val="autoZero"/>
        <c:auto val="1"/>
        <c:lblAlgn val="ctr"/>
        <c:lblOffset val="100"/>
        <c:noMultiLvlLbl val="0"/>
      </c:catAx>
      <c:valAx>
        <c:axId val="19457788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460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557C4-F944-4DEB-8DFB-0F9A6EB9DA1F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4967F-B021-49D1-85D9-F3BA6F671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6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967F-B021-49D1-85D9-F3BA6F671D9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9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0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77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4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8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206D3D-8261-442C-8705-6D71A4740396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9BDFFE0-91DB-4A6D-8CC1-290F70DCF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195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pi.ru/" TargetMode="External"/><Relationship Id="rId7" Type="http://schemas.openxmlformats.org/officeDocument/2006/relationships/hyperlink" Target="http://www.iro73.ru/" TargetMode="External"/><Relationship Id="rId2" Type="http://schemas.openxmlformats.org/officeDocument/2006/relationships/hyperlink" Target="http://www.ege.edu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cey-ulstu.ru/" TargetMode="External"/><Relationship Id="rId5" Type="http://schemas.openxmlformats.org/officeDocument/2006/relationships/hyperlink" Target="http://www.obrnadzor.gov.ru/" TargetMode="External"/><Relationship Id="rId4" Type="http://schemas.openxmlformats.org/officeDocument/2006/relationships/hyperlink" Target="http://www.rustest.ru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764" y="733717"/>
            <a:ext cx="11953461" cy="2603245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ГИА-2019</a:t>
            </a: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7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(ЕГЭ)</a:t>
            </a:r>
            <a:endParaRPr lang="ru-RU" sz="7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0549" y="3336962"/>
            <a:ext cx="862306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Для учащихся и родителей</a:t>
            </a:r>
          </a:p>
        </p:txBody>
      </p:sp>
      <p:pic>
        <p:nvPicPr>
          <p:cNvPr id="4" name="Picture 2" descr="G:\Залозный С.В\Документы\Сова в шапке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6838"/>
            <a:ext cx="10429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78993"/>
              </p:ext>
            </p:extLst>
          </p:nvPr>
        </p:nvGraphicFramePr>
        <p:xfrm>
          <a:off x="905692" y="235132"/>
          <a:ext cx="10276114" cy="643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58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4815"/>
            <a:ext cx="12192000" cy="58309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Необходимое минимальное кол-во баллов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087470"/>
              </p:ext>
            </p:extLst>
          </p:nvPr>
        </p:nvGraphicFramePr>
        <p:xfrm>
          <a:off x="159025" y="728871"/>
          <a:ext cx="11834192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0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Для получения аттестата</a:t>
                      </a:r>
                      <a:endParaRPr lang="ru-RU" sz="2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Для поступления в ВУЗ</a:t>
                      </a:r>
                      <a:endParaRPr lang="ru-RU" sz="2800" b="1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Русский язык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Русский язык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3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 (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проф.уровень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проф.уровень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 (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баз.уровень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(из 5)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Физика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Химия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Информатика и ИКТ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Биология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История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Обществознание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География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Литература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446"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Иностранный язык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4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2166940" y="142876"/>
            <a:ext cx="7786686" cy="7858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Основной период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ЕГЭ в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2019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г.</a:t>
            </a: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5667376" y="1045475"/>
            <a:ext cx="785812" cy="642937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166940" y="1857376"/>
            <a:ext cx="7786686" cy="16430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с 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27 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мая по 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29 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июня</a:t>
            </a:r>
          </a:p>
          <a:p>
            <a:pPr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р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езервные сроки –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21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июня –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01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июля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166939" y="3929063"/>
            <a:ext cx="7786687" cy="10715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Начало ЕГЭ</a:t>
            </a: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5717357" y="5143500"/>
            <a:ext cx="785812" cy="428625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738564" y="5715001"/>
            <a:ext cx="4643437" cy="1000125"/>
          </a:xfrm>
          <a:prstGeom prst="ellipse">
            <a:avLst/>
          </a:prstGeom>
          <a:solidFill>
            <a:srgbClr val="FFFF66"/>
          </a:solidFill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10.00</a:t>
            </a:r>
          </a:p>
        </p:txBody>
      </p:sp>
    </p:spTree>
    <p:extLst>
      <p:ext uri="{BB962C8B-B14F-4D97-AF65-F5344CB8AC3E}">
        <p14:creationId xmlns:p14="http://schemas.microsoft.com/office/powerpoint/2010/main" val="34885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38300" y="80173"/>
            <a:ext cx="8915400" cy="58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Подготовка к ЕГЭ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309689" y="754859"/>
            <a:ext cx="9572625" cy="1459706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Подача выпускником 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до 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1 февраля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заявления директору лицея с перечнем сдаваемых предметов</a:t>
            </a:r>
          </a:p>
        </p:txBody>
      </p:sp>
      <p:sp>
        <p:nvSpPr>
          <p:cNvPr id="7" name="Стрелка вниз 6"/>
          <p:cNvSpPr/>
          <p:nvPr/>
        </p:nvSpPr>
        <p:spPr bwMode="auto">
          <a:xfrm>
            <a:off x="5524500" y="2357440"/>
            <a:ext cx="642938" cy="581703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381125" y="3082019"/>
            <a:ext cx="9429750" cy="1116920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Внесение данных выпускника в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РБД (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 февраля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5524500" y="4383088"/>
            <a:ext cx="642938" cy="683305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524000" y="5250542"/>
            <a:ext cx="9144000" cy="1266146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выпускником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уведомления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 (до 15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мая)</a:t>
            </a:r>
          </a:p>
        </p:txBody>
      </p:sp>
    </p:spTree>
    <p:extLst>
      <p:ext uri="{BB962C8B-B14F-4D97-AF65-F5344CB8AC3E}">
        <p14:creationId xmlns:p14="http://schemas.microsoft.com/office/powerpoint/2010/main" val="1331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2766"/>
            <a:ext cx="10705010" cy="60959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расписания ЕГЭ 2019 г. (Проект)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 descr="Расписание основного периода ЕГЭ 2019 год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89" y="0"/>
            <a:ext cx="7454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8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09" y="0"/>
            <a:ext cx="12085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учащихся на ЕГЭ по предметам (ППЭ) в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86" y="11027"/>
            <a:ext cx="4733599" cy="6846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810" y="11027"/>
            <a:ext cx="4709872" cy="68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" y="0"/>
            <a:ext cx="4772297" cy="686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70" y="0"/>
            <a:ext cx="4722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51" y="-1"/>
            <a:ext cx="4746172" cy="68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09689" y="119270"/>
            <a:ext cx="9572625" cy="712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Документы и принадлежности на ЕГЭ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35045" y="1298714"/>
            <a:ext cx="4357687" cy="5416412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Не </a:t>
            </a:r>
            <a:r>
              <a:rPr lang="ru-RU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забыть!</a:t>
            </a:r>
            <a:endParaRPr lang="ru-RU" sz="4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 </a:t>
            </a:r>
            <a:r>
              <a:rPr lang="ru-RU" sz="4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Паспорт</a:t>
            </a:r>
          </a:p>
          <a:p>
            <a:pPr>
              <a:buClr>
                <a:srgbClr val="FF0000"/>
              </a:buClr>
              <a:defRPr/>
            </a:pPr>
            <a:endParaRPr lang="ru-RU" sz="48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393635" y="1298713"/>
            <a:ext cx="6294782" cy="5416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 собой взять: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Чёрную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гелевую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ручку (можно взять запасную)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Линейку и непрограммируемый калькулятор (физика)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Непрограммируемый калькулятор (химия)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Линейку и транспортир (география)</a:t>
            </a:r>
          </a:p>
        </p:txBody>
      </p:sp>
    </p:spTree>
    <p:extLst>
      <p:ext uri="{BB962C8B-B14F-4D97-AF65-F5344CB8AC3E}">
        <p14:creationId xmlns:p14="http://schemas.microsoft.com/office/powerpoint/2010/main" val="29072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38300" y="274638"/>
            <a:ext cx="8915400" cy="58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Нормативная база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ГИА (ЕГЭ)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31305" y="1071564"/>
            <a:ext cx="11608904" cy="5581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ФЗ 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«Об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образовании в Российской Федерации» от 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29.12.2012 г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№ 273;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Порядок проведения ГИА по образовательным программам среднего общего образования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(проект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);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Документы 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федерального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уровня;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Документы 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регионального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уровня;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Локальные 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акты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лицея;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23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1304" y="116632"/>
            <a:ext cx="11625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Перечень предметов,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которыми разрешено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пользоваться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ЕГЭ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944" y="1629125"/>
            <a:ext cx="11761149" cy="4524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Математика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–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линейка, справочные материалы в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КИМах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/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География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–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непрограммируемый калькулятор, линейка, транспортир</a:t>
            </a:r>
          </a:p>
          <a:p>
            <a:pPr algn="l"/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Химия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-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непрограммируемый калькулятор, линейка, справочные материалы в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КИМах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/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Физика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–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непрограммируемый калькулятор, линейка </a:t>
            </a:r>
          </a:p>
        </p:txBody>
      </p:sp>
    </p:spTree>
    <p:extLst>
      <p:ext uri="{BB962C8B-B14F-4D97-AF65-F5344CB8AC3E}">
        <p14:creationId xmlns:p14="http://schemas.microsoft.com/office/powerpoint/2010/main" val="34592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3558" y="81500"/>
            <a:ext cx="8915400" cy="5826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Запрещено на ЕГЭ !!!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37933" y="664113"/>
            <a:ext cx="11516138" cy="53523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умышленная порча бланков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разговоры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вставания с мест 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пересаживания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обмен любыми материалами и предметами 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наличие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средств связи, электронно-вычислительной техники, электронных гаджетов, фото-, аудио-,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видеоаппататуры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, письменных заметок и иных средств хранения и передачи информации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вынос из аудитории и ППЭ экзаменационных материалов на бумажном и электронном носителях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фотографирование экзаменационных материалов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пользование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справочными материалами кроме оговоренных в нормативных документах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хождение по ППЭ во время экзамена без сопровождения</a:t>
            </a:r>
          </a:p>
        </p:txBody>
      </p:sp>
      <p:sp>
        <p:nvSpPr>
          <p:cNvPr id="7" name="Стрелка углом вверх 6"/>
          <p:cNvSpPr/>
          <p:nvPr/>
        </p:nvSpPr>
        <p:spPr bwMode="auto">
          <a:xfrm rot="5400000">
            <a:off x="4534961" y="5518520"/>
            <a:ext cx="557636" cy="1795818"/>
          </a:xfrm>
          <a:prstGeom prst="bentUpArrow">
            <a:avLst>
              <a:gd name="adj1" fmla="val 25000"/>
              <a:gd name="adj2" fmla="val 50000"/>
              <a:gd name="adj3" fmla="val 43391"/>
            </a:avLst>
          </a:prstGeom>
          <a:solidFill>
            <a:srgbClr val="FF00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096002" y="6137611"/>
            <a:ext cx="3922642" cy="556591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Удаление с ЕГЭ</a:t>
            </a:r>
          </a:p>
        </p:txBody>
      </p:sp>
    </p:spTree>
    <p:extLst>
      <p:ext uri="{BB962C8B-B14F-4D97-AF65-F5344CB8AC3E}">
        <p14:creationId xmlns:p14="http://schemas.microsoft.com/office/powerpoint/2010/main" val="14821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4804" y="0"/>
            <a:ext cx="891540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Продолжительность ЕГЭ по предметам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31304" y="908050"/>
            <a:ext cx="11582400" cy="57047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Математика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, литература, информатика и ИКТ –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3 часа, 55 мин.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(235 мин.)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Физика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, история, обществознание – 3, 5 часа (210 мин.)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Русский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язык, биология, география, химия – 3,5 часа (210 мин.)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Иностранный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язык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(кроме говорения) – 3 часа (180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мин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Иностранный язык (говорение) – 15 мин.</a:t>
            </a:r>
            <a:endParaRPr lang="ru-RU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В это время не включается инструктаж для учащихся перед началом ЕГЭ</a:t>
            </a:r>
          </a:p>
          <a:p>
            <a:pPr>
              <a:defRPr/>
            </a:pPr>
            <a:r>
              <a:rPr lang="ru-RU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Для учащихся с ОВЗ продолжительность экзамена увеличивается на 1,5 часа (90 мин.)</a:t>
            </a:r>
          </a:p>
        </p:txBody>
      </p:sp>
    </p:spTree>
    <p:extLst>
      <p:ext uri="{BB962C8B-B14F-4D97-AF65-F5344CB8AC3E}">
        <p14:creationId xmlns:p14="http://schemas.microsoft.com/office/powerpoint/2010/main" val="24403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199" y="142876"/>
            <a:ext cx="11234057" cy="503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апелляция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14281" y="811936"/>
            <a:ext cx="11777421" cy="3075238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457200" algn="l"/>
              </a:tabLst>
              <a:defRPr/>
            </a:pP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Выпускник имеет право подать апелляции:</a:t>
            </a:r>
            <a:endParaRPr lang="ru-RU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о нарушении процедуры проведения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ЕГЭ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—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день экзамена после сдачи бланков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ЕГЭ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 выхода из ППЭ; </a:t>
            </a:r>
            <a:endParaRPr lang="ru-RU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Tx/>
              <a:buChar char="•"/>
              <a:tabLst>
                <a:tab pos="457200" algn="l"/>
              </a:tabLst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 несогласии с выставленными баллами по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ЕГЭ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—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течение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двух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календарных дней после официального объявления результатов экзамена </a:t>
            </a:r>
            <a:endParaRPr lang="ru-RU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14282" y="4000504"/>
            <a:ext cx="11777420" cy="25717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Конфликтной комиссией не принимаются апелляции по вопросам: </a:t>
            </a:r>
            <a:endParaRPr lang="ru-RU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содержания и структуры </a:t>
            </a:r>
            <a:r>
              <a:rPr lang="ru-RU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КИМов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связанным с нарушением выпускником процедуры 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ЕГЭ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или инструкции по заполнению бланков 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ЕГЭ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5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95" y="224425"/>
            <a:ext cx="10790864" cy="87027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конфликтной комиссии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4857" y="2627288"/>
            <a:ext cx="3606084" cy="181592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Удовлетворение апелляции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77448" y="2627289"/>
            <a:ext cx="3606084" cy="18159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Отклонение апелляции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>
            <a:stCxn id="2" idx="2"/>
            <a:endCxn id="3" idx="0"/>
          </p:cNvCxnSpPr>
          <p:nvPr/>
        </p:nvCxnSpPr>
        <p:spPr>
          <a:xfrm flipH="1">
            <a:off x="2987899" y="1094704"/>
            <a:ext cx="3284928" cy="1532584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4" idx="0"/>
          </p:cNvCxnSpPr>
          <p:nvPr/>
        </p:nvCxnSpPr>
        <p:spPr>
          <a:xfrm>
            <a:off x="6272827" y="1094704"/>
            <a:ext cx="2907663" cy="1532585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4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990641"/>
              </p:ext>
            </p:extLst>
          </p:nvPr>
        </p:nvGraphicFramePr>
        <p:xfrm>
          <a:off x="788761" y="-30975"/>
          <a:ext cx="4870524" cy="68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8" name="Acrobat Document" r:id="rId3" imgW="8019826" imgH="11344078" progId="AcroExch.Document.DC">
                  <p:embed/>
                </p:oleObj>
              </mc:Choice>
              <mc:Fallback>
                <p:oleObj name="Acrobat Document" r:id="rId3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8761" y="-30975"/>
                        <a:ext cx="4870524" cy="68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267173"/>
              </p:ext>
            </p:extLst>
          </p:nvPr>
        </p:nvGraphicFramePr>
        <p:xfrm>
          <a:off x="6191794" y="-22783"/>
          <a:ext cx="4868092" cy="6885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" name="Acrobat Document" r:id="rId5" imgW="8019826" imgH="11344078" progId="AcroExch.Document.DC">
                  <p:embed/>
                </p:oleObj>
              </mc:Choice>
              <mc:Fallback>
                <p:oleObj name="Acrobat Document" r:id="rId5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1794" y="-22783"/>
                        <a:ext cx="4868092" cy="6885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57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432876"/>
              </p:ext>
            </p:extLst>
          </p:nvPr>
        </p:nvGraphicFramePr>
        <p:xfrm>
          <a:off x="806177" y="3964"/>
          <a:ext cx="4845821" cy="685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" name="Acrobat Document" r:id="rId3" imgW="8019826" imgH="11344078" progId="AcroExch.Document.DC">
                  <p:embed/>
                </p:oleObj>
              </mc:Choice>
              <mc:Fallback>
                <p:oleObj name="Acrobat Document" r:id="rId3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6177" y="3964"/>
                        <a:ext cx="4845821" cy="685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808761"/>
              </p:ext>
            </p:extLst>
          </p:nvPr>
        </p:nvGraphicFramePr>
        <p:xfrm>
          <a:off x="6339840" y="3965"/>
          <a:ext cx="4845821" cy="685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" name="Acrobat Document" r:id="rId5" imgW="8019826" imgH="11344078" progId="AcroExch.Document.DC">
                  <p:embed/>
                </p:oleObj>
              </mc:Choice>
              <mc:Fallback>
                <p:oleObj name="Acrobat Document" r:id="rId5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39840" y="3965"/>
                        <a:ext cx="4845821" cy="685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7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629618"/>
              </p:ext>
            </p:extLst>
          </p:nvPr>
        </p:nvGraphicFramePr>
        <p:xfrm>
          <a:off x="1102269" y="-8161"/>
          <a:ext cx="4854394" cy="686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Acrobat Document" r:id="rId3" imgW="8019826" imgH="11344078" progId="AcroExch.Document.DC">
                  <p:embed/>
                </p:oleObj>
              </mc:Choice>
              <mc:Fallback>
                <p:oleObj name="Acrobat Document" r:id="rId3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2269" y="-8161"/>
                        <a:ext cx="4854394" cy="6866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557473"/>
              </p:ext>
            </p:extLst>
          </p:nvPr>
        </p:nvGraphicFramePr>
        <p:xfrm>
          <a:off x="6261463" y="-8352"/>
          <a:ext cx="4854529" cy="6866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" name="Acrobat Document" r:id="rId5" imgW="8019826" imgH="11344078" progId="AcroExch.Document.DC">
                  <p:embed/>
                </p:oleObj>
              </mc:Choice>
              <mc:Fallback>
                <p:oleObj name="Acrobat Document" r:id="rId5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1463" y="-8352"/>
                        <a:ext cx="4854529" cy="6866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3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110165"/>
              </p:ext>
            </p:extLst>
          </p:nvPr>
        </p:nvGraphicFramePr>
        <p:xfrm>
          <a:off x="980348" y="4157"/>
          <a:ext cx="4845685" cy="6853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4" name="Acrobat Document" r:id="rId3" imgW="8019826" imgH="11344078" progId="AcroExch.Document.DC">
                  <p:embed/>
                </p:oleObj>
              </mc:Choice>
              <mc:Fallback>
                <p:oleObj name="Acrobat Document" r:id="rId3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0348" y="4157"/>
                        <a:ext cx="4845685" cy="6853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967742"/>
              </p:ext>
            </p:extLst>
          </p:nvPr>
        </p:nvGraphicFramePr>
        <p:xfrm>
          <a:off x="6409509" y="-8353"/>
          <a:ext cx="4854530" cy="686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5" name="Acrobat Document" r:id="rId5" imgW="8019826" imgH="11344078" progId="AcroExch.Document.DC">
                  <p:embed/>
                </p:oleObj>
              </mc:Choice>
              <mc:Fallback>
                <p:oleObj name="Acrobat Document" r:id="rId5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9509" y="-8353"/>
                        <a:ext cx="4854530" cy="6866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76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89254"/>
              </p:ext>
            </p:extLst>
          </p:nvPr>
        </p:nvGraphicFramePr>
        <p:xfrm>
          <a:off x="1102270" y="4159"/>
          <a:ext cx="4845684" cy="685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6" name="Acrobat Document" r:id="rId3" imgW="8019826" imgH="11344078" progId="AcroExch.Document.DC">
                  <p:embed/>
                </p:oleObj>
              </mc:Choice>
              <mc:Fallback>
                <p:oleObj name="Acrobat Document" r:id="rId3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2270" y="4159"/>
                        <a:ext cx="4845684" cy="685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522884"/>
              </p:ext>
            </p:extLst>
          </p:nvPr>
        </p:nvGraphicFramePr>
        <p:xfrm>
          <a:off x="6200640" y="4159"/>
          <a:ext cx="4845684" cy="685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7" name="Acrobat Document" r:id="rId5" imgW="8019826" imgH="11344078" progId="AcroExch.Document.DC">
                  <p:embed/>
                </p:oleObj>
              </mc:Choice>
              <mc:Fallback>
                <p:oleObj name="Acrobat Document" r:id="rId5" imgW="8019826" imgH="11344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00640" y="4159"/>
                        <a:ext cx="4845684" cy="685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273" y="134037"/>
            <a:ext cx="10131425" cy="834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Словарь ГИА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665" y="1073426"/>
            <a:ext cx="117733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единый государственный экзамен;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ГВЭ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государственный выпускной экзамен;</a:t>
            </a:r>
          </a:p>
          <a:p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Апелляция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процедура, призванная защитить интересы участника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случае выявления нарушений процедуры проведения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несогласия с результатами ЕГЭ, основанной на предположении о наличии технических или экспертных ошибок при оценивании работы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экзаменуемого;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государственная экзаменационная комиссия субъекта РФ;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экзаменационные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различных видов (тексты, задания и др.), которые выдаются участникам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экзамене;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ППЭ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пункт проведения ЕГЭ и ГВЭ;</a:t>
            </a:r>
          </a:p>
        </p:txBody>
      </p:sp>
    </p:spTree>
    <p:extLst>
      <p:ext uri="{BB962C8B-B14F-4D97-AF65-F5344CB8AC3E}">
        <p14:creationId xmlns:p14="http://schemas.microsoft.com/office/powerpoint/2010/main" val="32619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08979"/>
              </p:ext>
            </p:extLst>
          </p:nvPr>
        </p:nvGraphicFramePr>
        <p:xfrm>
          <a:off x="378822" y="646331"/>
          <a:ext cx="11534503" cy="6351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5025">
                  <a:extLst>
                    <a:ext uri="{9D8B030D-6E8A-4147-A177-3AD203B41FA5}">
                      <a16:colId xmlns:a16="http://schemas.microsoft.com/office/drawing/2014/main" val="3776021344"/>
                    </a:ext>
                  </a:extLst>
                </a:gridCol>
                <a:gridCol w="9139478">
                  <a:extLst>
                    <a:ext uri="{9D8B030D-6E8A-4147-A177-3AD203B41FA5}">
                      <a16:colId xmlns:a16="http://schemas.microsoft.com/office/drawing/2014/main" val="3343529959"/>
                    </a:ext>
                  </a:extLst>
                </a:gridCol>
              </a:tblGrid>
              <a:tr h="431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Код предмета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Предмет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0368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Русский язык  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21059"/>
                  </a:ext>
                </a:extLst>
              </a:tr>
              <a:tr h="31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 (база)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90908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 (профиль)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71283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Физика   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61676"/>
                  </a:ext>
                </a:extLst>
              </a:tr>
              <a:tr h="31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04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Химия  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885844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05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Информатика  и ИКТ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36784"/>
                  </a:ext>
                </a:extLst>
              </a:tr>
              <a:tr h="31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06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Биология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16574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История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21660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08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География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843711"/>
                  </a:ext>
                </a:extLst>
              </a:tr>
              <a:tr h="31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09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Английский язык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16417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Немецкий язык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31026"/>
                  </a:ext>
                </a:extLst>
              </a:tr>
              <a:tr h="31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Французский язык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52278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Испанский язык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949997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Обществознание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69852"/>
                  </a:ext>
                </a:extLst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Литература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70" marR="17970" marT="17970" marB="1797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9951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01193" y="0"/>
            <a:ext cx="5828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Коды предметов на ЕГЭ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38300" y="274639"/>
            <a:ext cx="8915400" cy="7254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Телефоны по вопросам ЕГЭ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10817" y="1993395"/>
            <a:ext cx="11396870" cy="4255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27-78-03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– Горячая линия по вопросам ЕГЭ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41-79-44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–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Министерство образования Ульяновской области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27-21-85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– Управление образования администрации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г.Ульяновска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44-01-92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– МБОУ Лицей при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УлГТУ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38300" y="142875"/>
            <a:ext cx="89154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Сайты по вопросам ЕГЭ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45165" y="871054"/>
            <a:ext cx="11701669" cy="598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2"/>
              </a:rPr>
              <a:t>ege.edu.ru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Официальный информационный портал ЕГЭ</a:t>
            </a: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3"/>
              </a:rPr>
              <a:t>fipi.ru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Федеральный институт педагогических измерений</a:t>
            </a: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4"/>
              </a:rPr>
              <a:t>rustest.ru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Федеральный центр тестирования</a:t>
            </a: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5"/>
              </a:rPr>
              <a:t>obrnadzor.gov.ru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Федеральная служба по надзору в сфере образования и науки</a:t>
            </a: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6"/>
              </a:rPr>
              <a:t>licey-ulstu.ru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МБОУ Лицей при </a:t>
            </a:r>
            <a:r>
              <a:rPr lang="ru-RU" sz="3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УлГТУ</a:t>
            </a:r>
            <a:endParaRPr lang="ru-RU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7"/>
              </a:rPr>
              <a:t>iro73.ru</a:t>
            </a: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Институт развития образования</a:t>
            </a: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34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check.ege.edu.ru</a:t>
            </a: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ЕГЭ</a:t>
            </a:r>
            <a:endParaRPr lang="en-US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08D1C-344B-45D6-B447-BD27B44381A1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" y="738139"/>
            <a:ext cx="12192001" cy="588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defRPr/>
            </a:pPr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итоговые отметки: 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	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- по каждому общеобразовательному предмету инвариантной части базисного учебного плана;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	- по каждому общеобразовательному предмету вариативной части учебного плана образовательного учреждения, </a:t>
            </a:r>
            <a:r>
              <a:rPr lang="ru-RU" sz="3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изучавшимся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выпускником, в случае если на его изучение отводилось по учебному плану образовательного учреждения не менее 64 часов за два учебных </a:t>
            </a: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года.</a:t>
            </a:r>
            <a:endParaRPr lang="ru-RU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        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Итоговые</a:t>
            </a:r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отметки определяются как среднее арифметическое годовых отметок выпускника за X, XI 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классы и выставляются в аттестат целыми числами в соответствии с правилами математического округления.</a:t>
            </a:r>
          </a:p>
          <a:p>
            <a:pPr marL="609600" indent="-609600">
              <a:lnSpc>
                <a:spcPct val="90000"/>
              </a:lnSpc>
              <a:defRPr/>
            </a:pPr>
            <a:endParaRPr lang="ru-R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9226" y="130073"/>
            <a:ext cx="6633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itchFamily="34" charset="0"/>
              </a:rPr>
              <a:t>Что ставится в аттестат</a:t>
            </a:r>
          </a:p>
        </p:txBody>
      </p:sp>
    </p:spTree>
    <p:extLst>
      <p:ext uri="{BB962C8B-B14F-4D97-AF65-F5344CB8AC3E}">
        <p14:creationId xmlns:p14="http://schemas.microsoft.com/office/powerpoint/2010/main" val="721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070" y="251791"/>
            <a:ext cx="10131425" cy="71561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Итоговое сочинение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05070" y="1669774"/>
            <a:ext cx="3422373" cy="109993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Итоговое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сочинение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71522" y="1669774"/>
            <a:ext cx="3422373" cy="109993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323806" y="1815547"/>
            <a:ext cx="2899953" cy="80838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Условие допуска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5774" y="3472070"/>
            <a:ext cx="2054087" cy="50358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Зачёт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6256" y="3472070"/>
            <a:ext cx="2054087" cy="50358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Незачёт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172817" y="2769704"/>
            <a:ext cx="1343439" cy="702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>
            <a:off x="2516256" y="2769704"/>
            <a:ext cx="1027044" cy="702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76661" y="3882887"/>
            <a:ext cx="4770782" cy="1815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Расписание: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05.12.2018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06.02.2019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.05.2019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4313" y="4744278"/>
            <a:ext cx="4823791" cy="1563757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сочинения могут быть учтены при приёме документов в ВУЗ (до 10 баллов)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2" y="0"/>
            <a:ext cx="9506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5" y="0"/>
            <a:ext cx="10778817" cy="68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2" y="256903"/>
            <a:ext cx="12191999" cy="108857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выбора учащимися тем сочинений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52320"/>
              </p:ext>
            </p:extLst>
          </p:nvPr>
        </p:nvGraphicFramePr>
        <p:xfrm>
          <a:off x="251789" y="1606920"/>
          <a:ext cx="11714923" cy="407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1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6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темы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Тема сочинения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sz="2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106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Как избежать конфликта между «отцами» и «детьми»?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202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Какую мечту можно назвать благородной?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312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Опасна ли месть для самого мстителя?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403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Почему нужно учиться понимать искусство?</a:t>
                      </a:r>
                    </a:p>
                  </a:txBody>
                  <a:tcPr marL="71755" marR="36195" marT="17780" marB="1778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502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Согласны ли Вы с утверждением Дж. Лондона: «Как легко быть добрым!»?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972"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5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65" y="1"/>
            <a:ext cx="12006470" cy="609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изменения в КИМ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егэ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2019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0136"/>
            <a:ext cx="1219199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Математика, География, Физика, Химия, Информатика </a:t>
            </a:r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изменений нет.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язык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Увеличено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заданий в экзаменационной работе с 26 до 27 за счёт введения нового задания (21), проверяющего умение проводить пунктуационный анализ текста.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Изменён формат заданий 2, 9–12.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диапазон проверяемых орфографических и пунктуационных умений.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Уточнён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сложности отдельных заданий.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Уточнена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формулировка задания 27 с развёрнутым ответом. Уточнены критерии оценивания задания 27. 	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Биология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Изменена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задания в линии 2 (вместо двухбалльного задания с множественным выбором предложено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однобалльное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задание на работу с таблицей). Максимальный первичный балл за выполнение всей работы уменьшен с 59 до 58. 	</a:t>
            </a:r>
          </a:p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Иностранные </a:t>
            </a:r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языки </a:t>
            </a: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Изменения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 и содержания КИМ отсутствуют.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Уточнены критерии оценивания выполнения задания 40 раздела «Письмо» в письменной части экзамена, а также формулировка задания 40, в котором участнику экзамена предлагаются на выбор две темы развернутого письменного высказывания с элементами рассуждения «Мое мнение». 	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28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65" y="1"/>
            <a:ext cx="12006470" cy="609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изменения в КИМ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егэ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2019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0136"/>
            <a:ext cx="1219199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Обществознание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Детализирована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формулировка и переработана система оценивания задания 25. Максимальный балл за выполнение задания 25 увеличен с 3 до 4.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Детализированы формулировки заданий 28, 29, и усовершенствованы системы их оценивания.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Максимальный первичный балл за выполнение всей работы увеличен с 64 до 65. 	</a:t>
            </a:r>
          </a:p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Изменения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 и содержания КИМ отсутствуют.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задание 21 добавлено дополнительное условие, определяющее требование к оформлению ответа. Соответственно, дополнены критерии оценивания задания 21. 	</a:t>
            </a:r>
          </a:p>
          <a:p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Уточнены критерии оценивания выполнения заданий с развернутым ответом: внесены исправления в оценивание заданий 8 и 15 (формулировка критерия 1 с описанием требований к ответу на 2 балла, правила подсчёта фактических ошибок в критерии 2), заданий 9 и 16 (в критериях 1 и 2 учтены возможные варианты изъянов в ответе), заданий 17.1–17.4 (в критерий 4 добавлен подсчёт логических ошибок). 	</a:t>
            </a:r>
            <a:r>
              <a:rPr lang="ru-RU" sz="2000" dirty="0"/>
              <a:t>	</a:t>
            </a:r>
          </a:p>
          <a:p>
            <a:r>
              <a:rPr lang="ru-RU" dirty="0"/>
              <a:t>	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9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864" y="0"/>
            <a:ext cx="10131425" cy="6493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Допуск к ЕГЭ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9356"/>
            <a:ext cx="121919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ГИА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форме ЕГЭ допускаются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обучающиеся, не имеющие академической задолженности и в полном объеме выполнившие учебный план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(раздел 3, п».9, ст.59 «Порядок проведения ГИА по образовательным программам среднего общего образования» приказ Министерства образования и науки РФ от 26.12.2013 г. № 1400, п.6 ФЗ «Об образовании в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Российской Федерации »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29.12.2012 № 273-ФЗ)</a:t>
            </a:r>
          </a:p>
          <a:p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Решение о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допуске  к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 государственной (итоговой) аттестации принимается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Педагогическим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советом лицея  и оформляется приказом не позднее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25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мая текущего года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1"/>
          <p:cNvGrpSpPr>
            <a:grpSpLocks/>
          </p:cNvGrpSpPr>
          <p:nvPr/>
        </p:nvGrpSpPr>
        <p:grpSpPr bwMode="auto">
          <a:xfrm>
            <a:off x="188671" y="944798"/>
            <a:ext cx="2071296" cy="3659188"/>
            <a:chOff x="51" y="572"/>
            <a:chExt cx="1172" cy="2305"/>
          </a:xfrm>
        </p:grpSpPr>
        <p:sp>
          <p:nvSpPr>
            <p:cNvPr id="3108" name="Text Box 36"/>
            <p:cNvSpPr txBox="1">
              <a:spLocks noChangeArrowheads="1"/>
            </p:cNvSpPr>
            <p:nvPr/>
          </p:nvSpPr>
          <p:spPr bwMode="auto">
            <a:xfrm>
              <a:off x="213" y="572"/>
              <a:ext cx="75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Лицей</a:t>
              </a:r>
            </a:p>
          </p:txBody>
        </p:sp>
        <p:sp>
          <p:nvSpPr>
            <p:cNvPr id="3109" name="Rectangle 37"/>
            <p:cNvSpPr>
              <a:spLocks noChangeArrowheads="1"/>
            </p:cNvSpPr>
            <p:nvPr/>
          </p:nvSpPr>
          <p:spPr bwMode="auto">
            <a:xfrm>
              <a:off x="681" y="1327"/>
              <a:ext cx="204" cy="1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110" name="Rectangle 38"/>
            <p:cNvSpPr>
              <a:spLocks noChangeArrowheads="1"/>
            </p:cNvSpPr>
            <p:nvPr/>
          </p:nvSpPr>
          <p:spPr bwMode="auto">
            <a:xfrm>
              <a:off x="582" y="964"/>
              <a:ext cx="34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</a:t>
              </a:r>
            </a:p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класс</a:t>
              </a:r>
            </a:p>
          </p:txBody>
        </p:sp>
        <p:sp>
          <p:nvSpPr>
            <p:cNvPr id="3111" name="Rectangle 39"/>
            <p:cNvSpPr>
              <a:spLocks noChangeArrowheads="1"/>
            </p:cNvSpPr>
            <p:nvPr/>
          </p:nvSpPr>
          <p:spPr bwMode="auto">
            <a:xfrm>
              <a:off x="881" y="964"/>
              <a:ext cx="34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11</a:t>
              </a:r>
            </a:p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класс</a:t>
              </a:r>
            </a:p>
          </p:txBody>
        </p:sp>
        <p:sp>
          <p:nvSpPr>
            <p:cNvPr id="3112" name="Rectangle 40"/>
            <p:cNvSpPr>
              <a:spLocks noChangeArrowheads="1"/>
            </p:cNvSpPr>
            <p:nvPr/>
          </p:nvSpPr>
          <p:spPr bwMode="auto">
            <a:xfrm>
              <a:off x="52" y="964"/>
              <a:ext cx="55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предметы</a:t>
              </a:r>
            </a:p>
          </p:txBody>
        </p:sp>
        <p:sp>
          <p:nvSpPr>
            <p:cNvPr id="3113" name="Rectangle 41"/>
            <p:cNvSpPr>
              <a:spLocks noChangeArrowheads="1"/>
            </p:cNvSpPr>
            <p:nvPr/>
          </p:nvSpPr>
          <p:spPr bwMode="auto">
            <a:xfrm>
              <a:off x="953" y="1327"/>
              <a:ext cx="204" cy="1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114" name="Rectangle 42"/>
            <p:cNvSpPr>
              <a:spLocks noChangeArrowheads="1"/>
            </p:cNvSpPr>
            <p:nvPr/>
          </p:nvSpPr>
          <p:spPr bwMode="auto">
            <a:xfrm>
              <a:off x="681" y="1599"/>
              <a:ext cx="204" cy="181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115" name="Rectangle 43"/>
            <p:cNvSpPr>
              <a:spLocks noChangeArrowheads="1"/>
            </p:cNvSpPr>
            <p:nvPr/>
          </p:nvSpPr>
          <p:spPr bwMode="auto">
            <a:xfrm>
              <a:off x="953" y="1599"/>
              <a:ext cx="204" cy="181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116" name="Rectangle 44"/>
            <p:cNvSpPr>
              <a:spLocks noChangeArrowheads="1"/>
            </p:cNvSpPr>
            <p:nvPr/>
          </p:nvSpPr>
          <p:spPr bwMode="auto">
            <a:xfrm rot="19800000">
              <a:off x="51" y="1407"/>
              <a:ext cx="63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математика</a:t>
              </a:r>
            </a:p>
          </p:txBody>
        </p:sp>
        <p:sp>
          <p:nvSpPr>
            <p:cNvPr id="3117" name="Rectangle 45"/>
            <p:cNvSpPr>
              <a:spLocks noChangeArrowheads="1"/>
            </p:cNvSpPr>
            <p:nvPr/>
          </p:nvSpPr>
          <p:spPr bwMode="auto">
            <a:xfrm rot="19800000">
              <a:off x="154" y="1634"/>
              <a:ext cx="42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физика</a:t>
              </a:r>
            </a:p>
          </p:txBody>
        </p:sp>
        <p:sp>
          <p:nvSpPr>
            <p:cNvPr id="3118" name="Rectangle 46"/>
            <p:cNvSpPr>
              <a:spLocks noChangeArrowheads="1"/>
            </p:cNvSpPr>
            <p:nvPr/>
          </p:nvSpPr>
          <p:spPr bwMode="auto">
            <a:xfrm>
              <a:off x="681" y="1871"/>
              <a:ext cx="204" cy="1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119" name="Rectangle 47"/>
            <p:cNvSpPr>
              <a:spLocks noChangeArrowheads="1"/>
            </p:cNvSpPr>
            <p:nvPr/>
          </p:nvSpPr>
          <p:spPr bwMode="auto">
            <a:xfrm>
              <a:off x="953" y="1871"/>
              <a:ext cx="204" cy="1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120" name="Rectangle 48"/>
            <p:cNvSpPr>
              <a:spLocks noChangeArrowheads="1"/>
            </p:cNvSpPr>
            <p:nvPr/>
          </p:nvSpPr>
          <p:spPr bwMode="auto">
            <a:xfrm rot="19800000">
              <a:off x="156" y="1850"/>
              <a:ext cx="45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русский</a:t>
              </a:r>
            </a:p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язык</a:t>
              </a:r>
            </a:p>
          </p:txBody>
        </p:sp>
        <p:sp>
          <p:nvSpPr>
            <p:cNvPr id="3121" name="Rectangle 49"/>
            <p:cNvSpPr>
              <a:spLocks noChangeArrowheads="1"/>
            </p:cNvSpPr>
            <p:nvPr/>
          </p:nvSpPr>
          <p:spPr bwMode="auto">
            <a:xfrm>
              <a:off x="681" y="2568"/>
              <a:ext cx="204" cy="1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122" name="Rectangle 50"/>
            <p:cNvSpPr>
              <a:spLocks noChangeArrowheads="1"/>
            </p:cNvSpPr>
            <p:nvPr/>
          </p:nvSpPr>
          <p:spPr bwMode="auto">
            <a:xfrm>
              <a:off x="953" y="2568"/>
              <a:ext cx="204" cy="1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123" name="Rectangle 51"/>
            <p:cNvSpPr>
              <a:spLocks noChangeArrowheads="1"/>
            </p:cNvSpPr>
            <p:nvPr/>
          </p:nvSpPr>
          <p:spPr bwMode="auto">
            <a:xfrm rot="19800000">
              <a:off x="72" y="2547"/>
              <a:ext cx="62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физическая</a:t>
              </a:r>
            </a:p>
            <a:p>
              <a:pPr>
                <a:defRPr/>
              </a:pPr>
              <a:r>
                <a:rPr lang="ru-R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культура</a:t>
              </a:r>
            </a:p>
          </p:txBody>
        </p:sp>
        <p:sp>
          <p:nvSpPr>
            <p:cNvPr id="3124" name="AutoShape 52"/>
            <p:cNvSpPr>
              <a:spLocks noChangeArrowheads="1"/>
            </p:cNvSpPr>
            <p:nvPr/>
          </p:nvSpPr>
          <p:spPr bwMode="auto">
            <a:xfrm>
              <a:off x="749" y="2159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5" name="AutoShape 53"/>
            <p:cNvSpPr>
              <a:spLocks noChangeArrowheads="1"/>
            </p:cNvSpPr>
            <p:nvPr/>
          </p:nvSpPr>
          <p:spPr bwMode="auto">
            <a:xfrm>
              <a:off x="749" y="2295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6" name="AutoShape 54"/>
            <p:cNvSpPr>
              <a:spLocks noChangeArrowheads="1"/>
            </p:cNvSpPr>
            <p:nvPr/>
          </p:nvSpPr>
          <p:spPr bwMode="auto">
            <a:xfrm>
              <a:off x="749" y="2431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7" name="AutoShape 55"/>
            <p:cNvSpPr>
              <a:spLocks noChangeArrowheads="1"/>
            </p:cNvSpPr>
            <p:nvPr/>
          </p:nvSpPr>
          <p:spPr bwMode="auto">
            <a:xfrm>
              <a:off x="1021" y="2159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8" name="AutoShape 56"/>
            <p:cNvSpPr>
              <a:spLocks noChangeArrowheads="1"/>
            </p:cNvSpPr>
            <p:nvPr/>
          </p:nvSpPr>
          <p:spPr bwMode="auto">
            <a:xfrm>
              <a:off x="1021" y="2295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9" name="AutoShape 57"/>
            <p:cNvSpPr>
              <a:spLocks noChangeArrowheads="1"/>
            </p:cNvSpPr>
            <p:nvPr/>
          </p:nvSpPr>
          <p:spPr bwMode="auto">
            <a:xfrm>
              <a:off x="1021" y="2431"/>
              <a:ext cx="45" cy="46"/>
            </a:xfrm>
            <a:prstGeom prst="diamond">
              <a:avLst/>
            </a:prstGeom>
            <a:solidFill>
              <a:schemeClr val="tx1"/>
            </a:solidFill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4814091" y="123033"/>
            <a:ext cx="6055941" cy="5913438"/>
            <a:chOff x="2103" y="68"/>
            <a:chExt cx="3521" cy="3725"/>
          </a:xfrm>
        </p:grpSpPr>
        <p:grpSp>
          <p:nvGrpSpPr>
            <p:cNvPr id="4130" name="Group 115"/>
            <p:cNvGrpSpPr>
              <a:grpSpLocks/>
            </p:cNvGrpSpPr>
            <p:nvPr/>
          </p:nvGrpSpPr>
          <p:grpSpPr bwMode="auto">
            <a:xfrm>
              <a:off x="2103" y="68"/>
              <a:ext cx="3521" cy="3725"/>
              <a:chOff x="2103" y="68"/>
              <a:chExt cx="3521" cy="3725"/>
            </a:xfrm>
          </p:grpSpPr>
          <p:sp>
            <p:nvSpPr>
              <p:cNvPr id="3135" name="AutoShape 63"/>
              <p:cNvSpPr>
                <a:spLocks noChangeArrowheads="1"/>
              </p:cNvSpPr>
              <p:nvPr/>
            </p:nvSpPr>
            <p:spPr bwMode="auto">
              <a:xfrm>
                <a:off x="4876" y="2840"/>
                <a:ext cx="725" cy="953"/>
              </a:xfrm>
              <a:prstGeom prst="roundRect">
                <a:avLst>
                  <a:gd name="adj" fmla="val 4917"/>
                </a:avLst>
              </a:prstGeom>
              <a:solidFill>
                <a:srgbClr val="FF6600">
                  <a:alpha val="14000"/>
                </a:srgb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algn="r">
                  <a:defRPr/>
                </a:pPr>
                <a:r>
                  <a:rPr lang="ru-RU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Иные</a:t>
                </a:r>
              </a:p>
              <a:p>
                <a:pPr algn="r">
                  <a:defRPr/>
                </a:pPr>
                <a:r>
                  <a:rPr lang="ru-RU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формы</a:t>
                </a:r>
              </a:p>
            </p:txBody>
          </p:sp>
          <p:grpSp>
            <p:nvGrpSpPr>
              <p:cNvPr id="4133" name="Group 112"/>
              <p:cNvGrpSpPr>
                <a:grpSpLocks/>
              </p:cNvGrpSpPr>
              <p:nvPr/>
            </p:nvGrpSpPr>
            <p:grpSpPr bwMode="auto">
              <a:xfrm>
                <a:off x="2103" y="68"/>
                <a:ext cx="3521" cy="2677"/>
                <a:chOff x="2103" y="68"/>
                <a:chExt cx="3521" cy="2677"/>
              </a:xfrm>
            </p:grpSpPr>
            <p:sp>
              <p:nvSpPr>
                <p:cNvPr id="3133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103" y="68"/>
                  <a:ext cx="1237" cy="446"/>
                </a:xfrm>
                <a:prstGeom prst="rect">
                  <a:avLst/>
                </a:prstGeom>
                <a:noFill/>
                <a:ln w="381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40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alibri" panose="020F0502020204030204" pitchFamily="34" charset="0"/>
                    </a:rPr>
                    <a:t>ЕГЭ-2018</a:t>
                  </a:r>
                  <a:endParaRPr lang="ru-RU" sz="4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34" name="AutoShape 62"/>
                <p:cNvSpPr>
                  <a:spLocks noChangeArrowheads="1"/>
                </p:cNvSpPr>
                <p:nvPr/>
              </p:nvSpPr>
              <p:spPr bwMode="auto">
                <a:xfrm>
                  <a:off x="2268" y="990"/>
                  <a:ext cx="3356" cy="1755"/>
                </a:xfrm>
                <a:prstGeom prst="roundRect">
                  <a:avLst>
                    <a:gd name="adj" fmla="val 4917"/>
                  </a:avLst>
                </a:prstGeom>
                <a:solidFill>
                  <a:schemeClr val="accent1">
                    <a:alpha val="27000"/>
                  </a:schemeClr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algn="r">
                    <a:defRPr/>
                  </a:pPr>
                  <a:r>
                    <a:rPr lang="ru-RU" b="1" i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rPr>
                    <a:t>ЕГЭ</a:t>
                  </a:r>
                </a:p>
              </p:txBody>
            </p:sp>
            <p:sp>
              <p:nvSpPr>
                <p:cNvPr id="3136" name="Rectangle 64"/>
                <p:cNvSpPr>
                  <a:spLocks noChangeArrowheads="1"/>
                </p:cNvSpPr>
                <p:nvPr/>
              </p:nvSpPr>
              <p:spPr bwMode="auto">
                <a:xfrm>
                  <a:off x="2365" y="1386"/>
                  <a:ext cx="771" cy="363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ru-RU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Р</a:t>
                  </a:r>
                  <a:r>
                    <a:rPr lang="ru-RU" sz="20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усский</a:t>
                  </a:r>
                  <a:endParaRPr lang="ru-RU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>
                    <a:defRPr/>
                  </a:pPr>
                  <a:r>
                    <a:rPr lang="ru-RU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язык</a:t>
                  </a:r>
                </a:p>
              </p:txBody>
            </p:sp>
            <p:sp>
              <p:nvSpPr>
                <p:cNvPr id="3138" name="Rectangle 66"/>
                <p:cNvSpPr>
                  <a:spLocks noChangeArrowheads="1"/>
                </p:cNvSpPr>
                <p:nvPr/>
              </p:nvSpPr>
              <p:spPr bwMode="auto">
                <a:xfrm>
                  <a:off x="3233" y="1394"/>
                  <a:ext cx="975" cy="363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20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Математика</a:t>
                  </a:r>
                </a:p>
                <a:p>
                  <a:pPr algn="ctr">
                    <a:defRPr/>
                  </a:pPr>
                  <a:r>
                    <a:rPr lang="ru-RU" sz="20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(базовая)</a:t>
                  </a:r>
                  <a:endParaRPr lang="ru-RU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39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3108" y="1046"/>
                  <a:ext cx="1909" cy="252"/>
                </a:xfrm>
                <a:prstGeom prst="rect">
                  <a:avLst/>
                </a:prstGeom>
                <a:noFill/>
                <a:ln w="38100">
                  <a:solidFill>
                    <a:srgbClr val="00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ОБЯЗАТЕЛЬНЫЕ ПРЕДМЕТЫ</a:t>
                  </a:r>
                </a:p>
              </p:txBody>
            </p:sp>
            <p:sp>
              <p:nvSpPr>
                <p:cNvPr id="3140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2297" y="1842"/>
                  <a:ext cx="3223" cy="25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ПРЕДМЕТЫ ПО ВЫБОРУ ВЫПУСКНИКА</a:t>
                  </a:r>
                </a:p>
              </p:txBody>
            </p:sp>
            <p:sp>
              <p:nvSpPr>
                <p:cNvPr id="3141" name="Rectangle 69"/>
                <p:cNvSpPr>
                  <a:spLocks noChangeArrowheads="1"/>
                </p:cNvSpPr>
                <p:nvPr/>
              </p:nvSpPr>
              <p:spPr bwMode="auto">
                <a:xfrm>
                  <a:off x="2327" y="2069"/>
                  <a:ext cx="476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ин.язык</a:t>
                  </a:r>
                  <a:endParaRPr lang="ru-RU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42" name="Rectangle 70"/>
                <p:cNvSpPr>
                  <a:spLocks noChangeArrowheads="1"/>
                </p:cNvSpPr>
                <p:nvPr/>
              </p:nvSpPr>
              <p:spPr bwMode="auto">
                <a:xfrm>
                  <a:off x="2904" y="2069"/>
                  <a:ext cx="408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химия</a:t>
                  </a:r>
                </a:p>
              </p:txBody>
            </p:sp>
            <p:sp>
              <p:nvSpPr>
                <p:cNvPr id="3143" name="Rectangle 71"/>
                <p:cNvSpPr>
                  <a:spLocks noChangeArrowheads="1"/>
                </p:cNvSpPr>
                <p:nvPr/>
              </p:nvSpPr>
              <p:spPr bwMode="auto">
                <a:xfrm>
                  <a:off x="3425" y="2068"/>
                  <a:ext cx="449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физика</a:t>
                  </a:r>
                </a:p>
              </p:txBody>
            </p:sp>
            <p:sp>
              <p:nvSpPr>
                <p:cNvPr id="3144" name="Rectangle 72"/>
                <p:cNvSpPr>
                  <a:spLocks noChangeArrowheads="1"/>
                </p:cNvSpPr>
                <p:nvPr/>
              </p:nvSpPr>
              <p:spPr bwMode="auto">
                <a:xfrm>
                  <a:off x="3968" y="2069"/>
                  <a:ext cx="695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литература</a:t>
                  </a:r>
                </a:p>
              </p:txBody>
            </p:sp>
            <p:sp>
              <p:nvSpPr>
                <p:cNvPr id="3145" name="Rectangle 73"/>
                <p:cNvSpPr>
                  <a:spLocks noChangeArrowheads="1"/>
                </p:cNvSpPr>
                <p:nvPr/>
              </p:nvSpPr>
              <p:spPr bwMode="auto">
                <a:xfrm>
                  <a:off x="2427" y="2340"/>
                  <a:ext cx="545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биологи</a:t>
                  </a:r>
                  <a:r>
                    <a:rPr lang="ru-RU" dirty="0">
                      <a:solidFill>
                        <a:srgbClr val="3333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я</a:t>
                  </a:r>
                </a:p>
              </p:txBody>
            </p:sp>
            <p:sp>
              <p:nvSpPr>
                <p:cNvPr id="3146" name="Rectangle 74"/>
                <p:cNvSpPr>
                  <a:spLocks noChangeArrowheads="1"/>
                </p:cNvSpPr>
                <p:nvPr/>
              </p:nvSpPr>
              <p:spPr bwMode="auto">
                <a:xfrm>
                  <a:off x="3152" y="2341"/>
                  <a:ext cx="659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география</a:t>
                  </a:r>
                </a:p>
              </p:txBody>
            </p:sp>
            <p:sp>
              <p:nvSpPr>
                <p:cNvPr id="3147" name="Rectangle 75"/>
                <p:cNvSpPr>
                  <a:spLocks noChangeArrowheads="1"/>
                </p:cNvSpPr>
                <p:nvPr/>
              </p:nvSpPr>
              <p:spPr bwMode="auto">
                <a:xfrm>
                  <a:off x="3893" y="2341"/>
                  <a:ext cx="575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история</a:t>
                  </a:r>
                </a:p>
              </p:txBody>
            </p:sp>
            <p:sp>
              <p:nvSpPr>
                <p:cNvPr id="3148" name="Rectangle 76"/>
                <p:cNvSpPr>
                  <a:spLocks noChangeArrowheads="1"/>
                </p:cNvSpPr>
                <p:nvPr/>
              </p:nvSpPr>
              <p:spPr bwMode="auto">
                <a:xfrm>
                  <a:off x="4622" y="2328"/>
                  <a:ext cx="957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обществознание</a:t>
                  </a:r>
                </a:p>
              </p:txBody>
            </p:sp>
            <p:sp>
              <p:nvSpPr>
                <p:cNvPr id="3149" name="Rectangle 77"/>
                <p:cNvSpPr>
                  <a:spLocks noChangeArrowheads="1"/>
                </p:cNvSpPr>
                <p:nvPr/>
              </p:nvSpPr>
              <p:spPr bwMode="auto">
                <a:xfrm>
                  <a:off x="4802" y="2077"/>
                  <a:ext cx="763" cy="227"/>
                </a:xfrm>
                <a:prstGeom prst="rect">
                  <a:avLst/>
                </a:prstGeom>
                <a:ln w="38100"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r>
                    <a:rPr lang="ru-RU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информатика</a:t>
                  </a:r>
                </a:p>
              </p:txBody>
            </p:sp>
          </p:grpSp>
        </p:grpSp>
        <p:sp>
          <p:nvSpPr>
            <p:cNvPr id="3150" name="Text Box 78"/>
            <p:cNvSpPr txBox="1">
              <a:spLocks noChangeArrowheads="1"/>
            </p:cNvSpPr>
            <p:nvPr/>
          </p:nvSpPr>
          <p:spPr bwMode="auto">
            <a:xfrm>
              <a:off x="5062" y="3316"/>
              <a:ext cx="380" cy="2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ГВЭ</a:t>
              </a:r>
              <a:endPara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1127117" y="3428551"/>
            <a:ext cx="8329889" cy="3120009"/>
            <a:chOff x="613" y="2131"/>
            <a:chExt cx="4221" cy="1934"/>
          </a:xfrm>
        </p:grpSpPr>
        <p:sp>
          <p:nvSpPr>
            <p:cNvPr id="3164" name="Text Box 92"/>
            <p:cNvSpPr txBox="1">
              <a:spLocks noChangeArrowheads="1"/>
            </p:cNvSpPr>
            <p:nvPr/>
          </p:nvSpPr>
          <p:spPr bwMode="auto">
            <a:xfrm>
              <a:off x="1418" y="2131"/>
              <a:ext cx="9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07" name="Group 107"/>
            <p:cNvGrpSpPr>
              <a:grpSpLocks/>
            </p:cNvGrpSpPr>
            <p:nvPr/>
          </p:nvGrpSpPr>
          <p:grpSpPr bwMode="auto">
            <a:xfrm>
              <a:off x="613" y="2794"/>
              <a:ext cx="3311" cy="1271"/>
              <a:chOff x="613" y="2794"/>
              <a:chExt cx="3311" cy="1271"/>
            </a:xfrm>
          </p:grpSpPr>
          <p:sp>
            <p:nvSpPr>
              <p:cNvPr id="3166" name="Line 94"/>
              <p:cNvSpPr>
                <a:spLocks noChangeShapeType="1"/>
              </p:cNvSpPr>
              <p:nvPr/>
            </p:nvSpPr>
            <p:spPr bwMode="auto">
              <a:xfrm>
                <a:off x="613" y="279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7" name="Line 95"/>
              <p:cNvSpPr>
                <a:spLocks noChangeShapeType="1"/>
              </p:cNvSpPr>
              <p:nvPr/>
            </p:nvSpPr>
            <p:spPr bwMode="auto">
              <a:xfrm>
                <a:off x="613" y="2885"/>
                <a:ext cx="6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8" name="Line 96"/>
              <p:cNvSpPr>
                <a:spLocks noChangeShapeType="1"/>
              </p:cNvSpPr>
              <p:nvPr/>
            </p:nvSpPr>
            <p:spPr bwMode="auto">
              <a:xfrm flipV="1">
                <a:off x="1248" y="279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9" name="Line 97"/>
              <p:cNvSpPr>
                <a:spLocks noChangeShapeType="1"/>
              </p:cNvSpPr>
              <p:nvPr/>
            </p:nvSpPr>
            <p:spPr bwMode="auto">
              <a:xfrm>
                <a:off x="885" y="2885"/>
                <a:ext cx="0" cy="1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0" name="Line 98"/>
              <p:cNvSpPr>
                <a:spLocks noChangeShapeType="1"/>
              </p:cNvSpPr>
              <p:nvPr/>
            </p:nvSpPr>
            <p:spPr bwMode="auto">
              <a:xfrm>
                <a:off x="885" y="4065"/>
                <a:ext cx="3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1" name="Line 99"/>
              <p:cNvSpPr>
                <a:spLocks noChangeShapeType="1"/>
              </p:cNvSpPr>
              <p:nvPr/>
            </p:nvSpPr>
            <p:spPr bwMode="auto">
              <a:xfrm flipV="1">
                <a:off x="3924" y="3901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08" name="Group 113"/>
            <p:cNvGrpSpPr>
              <a:grpSpLocks/>
            </p:cNvGrpSpPr>
            <p:nvPr/>
          </p:nvGrpSpPr>
          <p:grpSpPr bwMode="auto">
            <a:xfrm>
              <a:off x="1369" y="2766"/>
              <a:ext cx="3465" cy="1208"/>
              <a:chOff x="1369" y="2766"/>
              <a:chExt cx="3465" cy="1208"/>
            </a:xfrm>
          </p:grpSpPr>
          <p:sp>
            <p:nvSpPr>
              <p:cNvPr id="3158" name="Rectangle 86"/>
              <p:cNvSpPr>
                <a:spLocks noChangeArrowheads="1"/>
              </p:cNvSpPr>
              <p:nvPr/>
            </p:nvSpPr>
            <p:spPr bwMode="auto">
              <a:xfrm>
                <a:off x="3516" y="3248"/>
                <a:ext cx="1270" cy="726"/>
              </a:xfrm>
              <a:prstGeom prst="rect">
                <a:avLst/>
              </a:prstGeom>
              <a:solidFill>
                <a:srgbClr val="00FF00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r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6" name="AutoShape 84"/>
              <p:cNvSpPr>
                <a:spLocks noChangeArrowheads="1"/>
              </p:cNvSpPr>
              <p:nvPr/>
            </p:nvSpPr>
            <p:spPr bwMode="auto">
              <a:xfrm>
                <a:off x="3457" y="2799"/>
                <a:ext cx="1377" cy="404"/>
              </a:xfrm>
              <a:prstGeom prst="downArrow">
                <a:avLst>
                  <a:gd name="adj1" fmla="val 80324"/>
                  <a:gd name="adj2" fmla="val 24889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7" name="Text Box 85"/>
              <p:cNvSpPr txBox="1">
                <a:spLocks noChangeArrowheads="1"/>
              </p:cNvSpPr>
              <p:nvPr/>
            </p:nvSpPr>
            <p:spPr bwMode="auto">
              <a:xfrm>
                <a:off x="3691" y="2766"/>
                <a:ext cx="1095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все </a:t>
                </a:r>
                <a:r>
                  <a:rPr lang="ru-RU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обяз</a:t>
                </a: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. </a:t>
                </a:r>
                <a:r>
                  <a:rPr lang="ru-RU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экзам</a:t>
                </a: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.</a:t>
                </a:r>
              </a:p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не ниже порога</a:t>
                </a:r>
              </a:p>
            </p:txBody>
          </p:sp>
          <p:sp>
            <p:nvSpPr>
              <p:cNvPr id="3159" name="AutoShape 87"/>
              <p:cNvSpPr>
                <a:spLocks noChangeArrowheads="1"/>
              </p:cNvSpPr>
              <p:nvPr/>
            </p:nvSpPr>
            <p:spPr bwMode="auto">
              <a:xfrm>
                <a:off x="2003" y="2783"/>
                <a:ext cx="1183" cy="447"/>
              </a:xfrm>
              <a:prstGeom prst="downArrow">
                <a:avLst>
                  <a:gd name="adj1" fmla="val 80324"/>
                  <a:gd name="adj2" fmla="val 24889"/>
                </a:avLst>
              </a:prstGeom>
              <a:solidFill>
                <a:srgbClr val="FFB7B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0" name="Text Box 88"/>
              <p:cNvSpPr txBox="1">
                <a:spLocks noChangeArrowheads="1"/>
              </p:cNvSpPr>
              <p:nvPr/>
            </p:nvSpPr>
            <p:spPr bwMode="auto">
              <a:xfrm>
                <a:off x="2149" y="2803"/>
                <a:ext cx="915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 </a:t>
                </a:r>
                <a:r>
                  <a:rPr lang="ru-RU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обяз</a:t>
                </a: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. </a:t>
                </a:r>
                <a:r>
                  <a:rPr lang="ru-RU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экзам</a:t>
                </a: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.</a:t>
                </a:r>
              </a:p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ниже порога</a:t>
                </a:r>
              </a:p>
            </p:txBody>
          </p:sp>
          <p:sp>
            <p:nvSpPr>
              <p:cNvPr id="3161" name="Oval 89"/>
              <p:cNvSpPr>
                <a:spLocks noChangeArrowheads="1"/>
              </p:cNvSpPr>
              <p:nvPr/>
            </p:nvSpPr>
            <p:spPr bwMode="auto">
              <a:xfrm>
                <a:off x="1925" y="3297"/>
                <a:ext cx="1270" cy="635"/>
              </a:xfrm>
              <a:prstGeom prst="ellipse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пересдача</a:t>
                </a:r>
              </a:p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 </a:t>
                </a:r>
                <a:r>
                  <a:rPr lang="ru-RU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дополнит-е</a:t>
                </a:r>
                <a:endPara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дни</a:t>
                </a:r>
              </a:p>
            </p:txBody>
          </p:sp>
          <p:sp>
            <p:nvSpPr>
              <p:cNvPr id="3172" name="Line 100"/>
              <p:cNvSpPr>
                <a:spLocks noChangeShapeType="1"/>
              </p:cNvSpPr>
              <p:nvPr/>
            </p:nvSpPr>
            <p:spPr bwMode="auto">
              <a:xfrm flipH="1" flipV="1">
                <a:off x="1745" y="3635"/>
                <a:ext cx="18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4" name="Line 102"/>
              <p:cNvSpPr>
                <a:spLocks noChangeShapeType="1"/>
              </p:cNvSpPr>
              <p:nvPr/>
            </p:nvSpPr>
            <p:spPr bwMode="auto">
              <a:xfrm>
                <a:off x="3195" y="3614"/>
                <a:ext cx="31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5" name="Text Box 103"/>
              <p:cNvSpPr txBox="1">
                <a:spLocks noChangeArrowheads="1"/>
              </p:cNvSpPr>
              <p:nvPr/>
            </p:nvSpPr>
            <p:spPr bwMode="auto">
              <a:xfrm>
                <a:off x="3083" y="3657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сдал</a:t>
                </a:r>
              </a:p>
            </p:txBody>
          </p:sp>
          <p:sp>
            <p:nvSpPr>
              <p:cNvPr id="3176" name="Text Box 104"/>
              <p:cNvSpPr txBox="1">
                <a:spLocks noChangeArrowheads="1"/>
              </p:cNvSpPr>
              <p:nvPr/>
            </p:nvSpPr>
            <p:spPr bwMode="auto">
              <a:xfrm>
                <a:off x="1369" y="3640"/>
                <a:ext cx="69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400" b="1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не сдал</a:t>
                </a:r>
              </a:p>
            </p:txBody>
          </p:sp>
          <p:sp>
            <p:nvSpPr>
              <p:cNvPr id="3177" name="Text Box 105"/>
              <p:cNvSpPr txBox="1">
                <a:spLocks noChangeArrowheads="1"/>
              </p:cNvSpPr>
              <p:nvPr/>
            </p:nvSpPr>
            <p:spPr bwMode="auto">
              <a:xfrm>
                <a:off x="3614" y="3465"/>
                <a:ext cx="61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аттестат</a:t>
                </a:r>
              </a:p>
            </p:txBody>
          </p:sp>
          <p:pic>
            <p:nvPicPr>
              <p:cNvPr id="4121" name="Picture 110" descr="Аттестат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81" y="3329"/>
                <a:ext cx="397" cy="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4" name="Rectangle 66"/>
          <p:cNvSpPr>
            <a:spLocks noChangeArrowheads="1"/>
          </p:cNvSpPr>
          <p:nvPr/>
        </p:nvSpPr>
        <p:spPr bwMode="auto">
          <a:xfrm>
            <a:off x="8970605" y="2219326"/>
            <a:ext cx="1676950" cy="576263"/>
          </a:xfrm>
          <a:prstGeom prst="rect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(профильная)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43695" y="23315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или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3172" idx="1"/>
          </p:cNvCxnSpPr>
          <p:nvPr/>
        </p:nvCxnSpPr>
        <p:spPr>
          <a:xfrm flipV="1">
            <a:off x="3361050" y="4342048"/>
            <a:ext cx="0" cy="1512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2452197" y="2791621"/>
            <a:ext cx="2517208" cy="158115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Повторная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несдача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предмета или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несдача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2-х обязательных предметов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3111690" y="2228058"/>
            <a:ext cx="1214650" cy="490772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52197" y="938670"/>
            <a:ext cx="2511082" cy="115230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справки об обучении и повторная попытка через 1 год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90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2772</TotalTime>
  <Words>1178</Words>
  <Application>Microsoft Office PowerPoint</Application>
  <PresentationFormat>Широкоэкранный</PresentationFormat>
  <Paragraphs>267</Paragraphs>
  <Slides>41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Bookman</vt:lpstr>
      <vt:lpstr>Calibri</vt:lpstr>
      <vt:lpstr>Century Gothic</vt:lpstr>
      <vt:lpstr>Times New Roman</vt:lpstr>
      <vt:lpstr>Wingdings</vt:lpstr>
      <vt:lpstr>Wingdings 3</vt:lpstr>
      <vt:lpstr>Сектор</vt:lpstr>
      <vt:lpstr>Acrobat Document</vt:lpstr>
      <vt:lpstr>ГИА-2019 (ЕГЭ)</vt:lpstr>
      <vt:lpstr>Презентация PowerPoint</vt:lpstr>
      <vt:lpstr>Словарь ГИА</vt:lpstr>
      <vt:lpstr>Итоговое сочинение</vt:lpstr>
      <vt:lpstr>Результаты выбора учащимися тем сочинений</vt:lpstr>
      <vt:lpstr>изменения в КИМ егэ 2019 Г.</vt:lpstr>
      <vt:lpstr>изменения в КИМ егэ 2019 Г.</vt:lpstr>
      <vt:lpstr>Допуск к ЕГЭ</vt:lpstr>
      <vt:lpstr>Презентация PowerPoint</vt:lpstr>
      <vt:lpstr>Презентация PowerPoint</vt:lpstr>
      <vt:lpstr>Необходимое минимальное кол-во баллов</vt:lpstr>
      <vt:lpstr>Презентация PowerPoint</vt:lpstr>
      <vt:lpstr>Презентация PowerPoint</vt:lpstr>
      <vt:lpstr> расписания ЕГЭ 2019 г. (Проект)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конфликтной комиссии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ЕГЭ-2015</dc:title>
  <dc:creator>Сергей Залозный</dc:creator>
  <cp:lastModifiedBy>Сергей Залозный</cp:lastModifiedBy>
  <cp:revision>199</cp:revision>
  <dcterms:created xsi:type="dcterms:W3CDTF">2014-10-22T09:18:51Z</dcterms:created>
  <dcterms:modified xsi:type="dcterms:W3CDTF">2018-12-13T12:58:09Z</dcterms:modified>
</cp:coreProperties>
</file>